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54" r:id="rId33"/>
    <p:sldId id="366" r:id="rId34"/>
    <p:sldId id="418" r:id="rId35"/>
    <p:sldId id="414" r:id="rId36"/>
    <p:sldId id="338" r:id="rId37"/>
    <p:sldId id="336" r:id="rId38"/>
    <p:sldId id="334" r:id="rId39"/>
    <p:sldId id="335" r:id="rId40"/>
    <p:sldId id="344" r:id="rId41"/>
    <p:sldId id="343" r:id="rId42"/>
    <p:sldId id="352" r:id="rId43"/>
    <p:sldId id="364" r:id="rId44"/>
    <p:sldId id="35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4106"/>
  </p:normalViewPr>
  <p:slideViewPr>
    <p:cSldViewPr snapToGrid="0">
      <p:cViewPr varScale="1">
        <p:scale>
          <a:sx n="121" d="100"/>
          <a:sy n="121" d="100"/>
        </p:scale>
        <p:origin x="984" y="168"/>
      </p:cViewPr>
      <p:guideLst/>
    </p:cSldViewPr>
  </p:slideViewPr>
  <p:outlineViewPr>
    <p:cViewPr>
      <p:scale>
        <a:sx n="33" d="100"/>
        <a:sy n="33" d="100"/>
      </p:scale>
      <p:origin x="0" y="0"/>
    </p:cViewPr>
  </p:outlineViewPr>
  <p:notesTextViewPr>
    <p:cViewPr>
      <p:scale>
        <a:sx n="50" d="100"/>
        <a:sy n="5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2024/11/19</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2024/11/19</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2024/11/19</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4.png"/><Relationship Id="rId7" Type="http://schemas.openxmlformats.org/officeDocument/2006/relationships/image" Target="../media/image66.emf"/><Relationship Id="rId12"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70.emf"/><Relationship Id="rId5" Type="http://schemas.openxmlformats.org/officeDocument/2006/relationships/image" Target="../media/image46.emf"/><Relationship Id="rId10" Type="http://schemas.openxmlformats.org/officeDocument/2006/relationships/image" Target="../media/image69.emf"/><Relationship Id="rId4" Type="http://schemas.openxmlformats.org/officeDocument/2006/relationships/image" Target="../media/image65.png"/><Relationship Id="rId9" Type="http://schemas.openxmlformats.org/officeDocument/2006/relationships/image" Target="../media/image68.emf"/><Relationship Id="rId1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78.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png"/><Relationship Id="rId9" Type="http://schemas.openxmlformats.org/officeDocument/2006/relationships/image" Target="../media/image80.emf"/></Relationships>
</file>

<file path=ppt/slides/_rels/slide2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2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3.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4.emf"/><Relationship Id="rId7"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5.emf"/><Relationship Id="rId4" Type="http://schemas.openxmlformats.org/officeDocument/2006/relationships/image" Target="../media/image6.emf"/><Relationship Id="rId9" Type="http://schemas.openxmlformats.org/officeDocument/2006/relationships/image" Target="../media/image107.emf"/></Relationships>
</file>

<file path=ppt/slides/_rels/slide29.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 Id="rId9" Type="http://schemas.openxmlformats.org/officeDocument/2006/relationships/image" Target="../media/image119.emf"/></Relationships>
</file>

<file path=ppt/slides/_rels/slide31.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125.emf"/><Relationship Id="rId3" Type="http://schemas.openxmlformats.org/officeDocument/2006/relationships/image" Target="../media/image120.png"/><Relationship Id="rId7" Type="http://schemas.openxmlformats.org/officeDocument/2006/relationships/image" Target="../media/image78.emf"/><Relationship Id="rId12" Type="http://schemas.openxmlformats.org/officeDocument/2006/relationships/image" Target="../media/image124.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123.emf"/><Relationship Id="rId5" Type="http://schemas.openxmlformats.org/officeDocument/2006/relationships/image" Target="../media/image76.emf"/><Relationship Id="rId10" Type="http://schemas.openxmlformats.org/officeDocument/2006/relationships/image" Target="../media/image122.emf"/><Relationship Id="rId4" Type="http://schemas.openxmlformats.org/officeDocument/2006/relationships/image" Target="../media/image121.png"/><Relationship Id="rId9" Type="http://schemas.openxmlformats.org/officeDocument/2006/relationships/image" Target="../media/image82.emf"/><Relationship Id="rId14" Type="http://schemas.openxmlformats.org/officeDocument/2006/relationships/image" Target="../media/image126.emf"/></Relationships>
</file>

<file path=ppt/slides/_rels/slide32.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9" Type="http://schemas.openxmlformats.org/officeDocument/2006/relationships/image" Target="../media/image133.emf"/></Relationships>
</file>

<file path=ppt/slides/_rels/slide3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3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38.emf"/><Relationship Id="rId4" Type="http://schemas.openxmlformats.org/officeDocument/2006/relationships/image" Target="../media/image137.emf"/></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3.emf"/><Relationship Id="rId7" Type="http://schemas.openxmlformats.org/officeDocument/2006/relationships/image" Target="../media/image147.emf"/><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emf"/><Relationship Id="rId5" Type="http://schemas.openxmlformats.org/officeDocument/2006/relationships/image" Target="../media/image145.emf"/><Relationship Id="rId4" Type="http://schemas.openxmlformats.org/officeDocument/2006/relationships/image" Target="../media/image144.emf"/><Relationship Id="rId9" Type="http://schemas.openxmlformats.org/officeDocument/2006/relationships/image" Target="../media/image149.emf"/></Relationships>
</file>

<file path=ppt/slides/_rels/slide4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に位置する降着円盤（図の黄色部分）がスクリーンに写す像を考える。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具体的には、円盤上のある光源点を　　とおき、そこから放たれた光がスクリーンに写る位置　　を計算する。これを円盤全体に適用する。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1804125" y="3323256"/>
            <a:ext cx="5453520" cy="3467122"/>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4530885" y="2604008"/>
            <a:ext cx="173665" cy="21141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2864393" y="3045530"/>
            <a:ext cx="225176" cy="225176"/>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a:t>
            </a:r>
            <a:r>
              <a:rPr lang="ja-JP" altLang="en-US" sz="1800" dirty="0"/>
              <a:t>　</a:t>
            </a:r>
            <a:r>
              <a:rPr lang="ja-JP" altLang="en-US" sz="1800"/>
              <a:t>は　　　　　　　　　　　　　　　　に設定し、</a:t>
            </a:r>
            <a:endParaRPr lang="en-US" altLang="ja-JP" sz="1800" dirty="0"/>
          </a:p>
          <a:p>
            <a:pPr marL="0" indent="0" eaLnBrk="0">
              <a:lnSpc>
                <a:spcPct val="150000"/>
              </a:lnSpc>
              <a:spcBef>
                <a:spcPts val="0"/>
              </a:spcBef>
              <a:buFont typeface="Arial" panose="020B0604020202020204" pitchFamily="34" charset="0"/>
              <a:buNone/>
            </a:pPr>
            <a:r>
              <a:rPr lang="ja-JP" altLang="en-US" sz="1800"/>
              <a:t>　　　　　　　となるような軸をとり、極座標を設定する。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3925048" y="2234576"/>
            <a:ext cx="3214007" cy="227813"/>
          </a:xfrm>
          <a:prstGeom prst="rect">
            <a:avLst/>
          </a:prstGeom>
        </p:spPr>
      </p:pic>
      <p:pic>
        <p:nvPicPr>
          <p:cNvPr id="19" name="図 18">
            <a:extLst>
              <a:ext uri="{FF2B5EF4-FFF2-40B4-BE49-F238E27FC236}">
                <a16:creationId xmlns:a16="http://schemas.microsoft.com/office/drawing/2014/main" id="{80CD5999-2562-0DB5-9704-83812B31104E}"/>
              </a:ext>
            </a:extLst>
          </p:cNvPr>
          <p:cNvPicPr>
            <a:picLocks noChangeAspect="1"/>
          </p:cNvPicPr>
          <p:nvPr/>
        </p:nvPicPr>
        <p:blipFill>
          <a:blip r:embed="rId5"/>
          <a:stretch>
            <a:fillRect/>
          </a:stretch>
        </p:blipFill>
        <p:spPr>
          <a:xfrm>
            <a:off x="2068812" y="3429000"/>
            <a:ext cx="1312858" cy="272898"/>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6"/>
          <a:stretch>
            <a:fillRect/>
          </a:stretch>
        </p:blipFill>
        <p:spPr>
          <a:xfrm>
            <a:off x="2788064" y="2595954"/>
            <a:ext cx="5565861" cy="4262046"/>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7"/>
          <a:stretch>
            <a:fillRect/>
          </a:stretch>
        </p:blipFill>
        <p:spPr>
          <a:xfrm>
            <a:off x="3140370" y="223457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8"/>
          <a:stretch>
            <a:fillRect/>
          </a:stretch>
        </p:blipFill>
        <p:spPr>
          <a:xfrm>
            <a:off x="763680" y="2674545"/>
            <a:ext cx="1421170" cy="1776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降着円盤上のある点　　　　　　から放たれる光がスクリーンに到達する位置　　　</a:t>
            </a:r>
            <a:r>
              <a:rPr lang="ja-JP" altLang="en-US" sz="1800" dirty="0"/>
              <a:t>　</a:t>
            </a:r>
            <a:r>
              <a:rPr lang="ja-JP" altLang="en-US" sz="1800"/>
              <a:t>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3051425" y="122787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1376794" y="1751840"/>
            <a:ext cx="539877" cy="277437"/>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743847" y="153219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5" name="図 4">
            <a:extLst>
              <a:ext uri="{FF2B5EF4-FFF2-40B4-BE49-F238E27FC236}">
                <a16:creationId xmlns:a16="http://schemas.microsoft.com/office/drawing/2014/main" id="{004BC74F-41A7-F1F0-8632-D267220045EA}"/>
              </a:ext>
            </a:extLst>
          </p:cNvPr>
          <p:cNvPicPr>
            <a:picLocks noChangeAspect="1"/>
          </p:cNvPicPr>
          <p:nvPr/>
        </p:nvPicPr>
        <p:blipFill>
          <a:blip r:embed="rId6"/>
          <a:stretch>
            <a:fillRect/>
          </a:stretch>
        </p:blipFill>
        <p:spPr>
          <a:xfrm>
            <a:off x="2184466" y="1924440"/>
            <a:ext cx="225890" cy="270088"/>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7"/>
          <a:stretch>
            <a:fillRect/>
          </a:stretch>
        </p:blipFill>
        <p:spPr>
          <a:xfrm>
            <a:off x="3936562" y="5226023"/>
            <a:ext cx="133549" cy="248019"/>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8"/>
          <a:stretch>
            <a:fillRect/>
          </a:stretch>
        </p:blipFill>
        <p:spPr>
          <a:xfrm>
            <a:off x="3409708" y="5662588"/>
            <a:ext cx="200096" cy="250120"/>
          </a:xfrm>
          <a:prstGeom prst="rect">
            <a:avLst/>
          </a:prstGeom>
        </p:spPr>
      </p:pic>
      <p:pic>
        <p:nvPicPr>
          <p:cNvPr id="14" name="図 13">
            <a:extLst>
              <a:ext uri="{FF2B5EF4-FFF2-40B4-BE49-F238E27FC236}">
                <a16:creationId xmlns:a16="http://schemas.microsoft.com/office/drawing/2014/main" id="{CBFBA30D-99EA-0820-08D1-F9336860BBDF}"/>
              </a:ext>
            </a:extLst>
          </p:cNvPr>
          <p:cNvPicPr>
            <a:picLocks noChangeAspect="1"/>
          </p:cNvPicPr>
          <p:nvPr/>
        </p:nvPicPr>
        <p:blipFill>
          <a:blip r:embed="rId7"/>
          <a:stretch>
            <a:fillRect/>
          </a:stretch>
        </p:blipFill>
        <p:spPr>
          <a:xfrm>
            <a:off x="3803013" y="6065690"/>
            <a:ext cx="133549" cy="248019"/>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8"/>
          <a:stretch>
            <a:fillRect/>
          </a:stretch>
        </p:blipFill>
        <p:spPr>
          <a:xfrm>
            <a:off x="3056873" y="3630177"/>
            <a:ext cx="175543" cy="21065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282860" y="1397393"/>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3157638"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1464339" y="6025313"/>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4062730" y="6413677"/>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411982" y="6364858"/>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31095"/>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真っ直ぐ届く光との比較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24264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r>
              <a:rPr lang="ja-JP" altLang="en-US" sz="1800"/>
              <a:t>・天体の後ろ側に位置する円盤から届く光はよく曲がって見えている。</a:t>
            </a:r>
            <a:endParaRPr lang="en-US" altLang="ja-JP" sz="1800" dirty="0"/>
          </a:p>
          <a:p>
            <a:pPr marL="0" indent="0" eaLnBrk="0">
              <a:lnSpc>
                <a:spcPct val="150000"/>
              </a:lnSpc>
              <a:spcBef>
                <a:spcPts val="0"/>
              </a:spcBef>
              <a:buNone/>
            </a:pPr>
            <a:r>
              <a:rPr lang="ja-JP" altLang="en-US" sz="1800"/>
              <a:t>・本来見えない円盤の「裏側」から放たれた光が観測者に届いている。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24264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1964450" y="1355830"/>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5496909" y="1353354"/>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92405"/>
            <a:ext cx="7886700" cy="914409"/>
          </a:xfrm>
        </p:spPr>
        <p:txBody>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993637"/>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993637"/>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048701" y="1763607"/>
            <a:ext cx="2885092" cy="76518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a:p>
            <a:pPr marL="0" indent="0" eaLnBrk="0">
              <a:lnSpc>
                <a:spcPct val="150000"/>
              </a:lnSpc>
              <a:spcBef>
                <a:spcPts val="0"/>
              </a:spcBef>
              <a:buFont typeface="Arial" panose="020B0604020202020204" pitchFamily="34" charset="0"/>
              <a:buNone/>
            </a:pPr>
            <a:r>
              <a:rPr lang="ja-JP" altLang="en-US" sz="1800"/>
              <a:t>・真上から見た動画</a:t>
            </a:r>
            <a:endParaRPr lang="en-US" altLang="ja-JP" sz="18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818289" y="1649697"/>
            <a:ext cx="2753710" cy="82312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a:p>
            <a:pPr marL="0" indent="0" eaLnBrk="0">
              <a:lnSpc>
                <a:spcPct val="150000"/>
              </a:lnSpc>
              <a:spcBef>
                <a:spcPts val="0"/>
              </a:spcBef>
              <a:buFont typeface="Arial" panose="020B0604020202020204" pitchFamily="34" charset="0"/>
              <a:buNone/>
            </a:pPr>
            <a:r>
              <a:rPr lang="ja-JP" altLang="en-US" sz="1800"/>
              <a:t>・</a:t>
            </a:r>
            <a:r>
              <a:rPr lang="en-US" altLang="ja-JP" sz="1800" dirty="0"/>
              <a:t>80</a:t>
            </a:r>
            <a:r>
              <a:rPr lang="ja-JP" altLang="en-US" sz="1800"/>
              <a:t>度方向から見た動画</a:t>
            </a:r>
            <a:endParaRPr lang="en-US" altLang="ja-JP" sz="1800"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M </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37</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スクリーンに映る光の計算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44</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に書き変わる。</a:t>
            </a:r>
            <a:endParaRPr lang="en-US" altLang="ja-JP" sz="1800" dirty="0"/>
          </a:p>
          <a:p>
            <a:pPr marL="0" indent="0" eaLnBrk="0">
              <a:lnSpc>
                <a:spcPct val="150000"/>
              </a:lnSpc>
              <a:spcBef>
                <a:spcPts val="0"/>
              </a:spcBef>
              <a:buNone/>
            </a:pPr>
            <a:r>
              <a:rPr lang="ja-JP" altLang="en-US" sz="1800"/>
              <a:t>さらに、固有時間を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383774" y="3395623"/>
            <a:ext cx="970509" cy="292693"/>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801366" y="3819416"/>
            <a:ext cx="1376756" cy="270957"/>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10230"/>
            <a:ext cx="1247811" cy="28057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4232935" y="4110921"/>
            <a:ext cx="850900" cy="508000"/>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885165" y="4246517"/>
            <a:ext cx="172020" cy="235396"/>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67212</TotalTime>
  <Words>1861</Words>
  <Application>Microsoft Macintosh PowerPoint</Application>
  <PresentationFormat>画面に合わせる (4:3)</PresentationFormat>
  <Paragraphs>363</Paragraphs>
  <Slides>44</Slides>
  <Notes>40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真っ直ぐ届く光との比較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最近接点から無限遠までの積分</vt:lpstr>
      <vt:lpstr>衝突係数の近似</vt:lpstr>
      <vt:lpstr>M が距離として書ける理由</vt:lpstr>
      <vt:lpstr>コードの場所</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1063</cp:revision>
  <dcterms:created xsi:type="dcterms:W3CDTF">2024-07-01T13:42:07Z</dcterms:created>
  <dcterms:modified xsi:type="dcterms:W3CDTF">2024-11-19T03:19:02Z</dcterms:modified>
</cp:coreProperties>
</file>